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2192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Nematoda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dirty="0" smtClean="0"/>
              <a:t>The Roundworms </a:t>
            </a:r>
            <a:r>
              <a:rPr lang="ar-IQ" sz="3200" b="1" dirty="0" smtClean="0"/>
              <a:t>الديدان الخيطية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General Characteristic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Threadlike “worms” covered by a thick cuticle.</a:t>
            </a: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Un-segmented, cylindrical, bilaterally symmetrical</a:t>
            </a: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Have a complete digestive tract with both oral and anal openings</a:t>
            </a: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They are long-lived (1-30+ years)</a:t>
            </a: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Most nematodes are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dioecious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and males are smaller than females </a:t>
            </a: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Adult anterior- may have hooks, teeth, or cutting plates in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buccal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cavity </a:t>
            </a:r>
          </a:p>
          <a:p>
            <a:pPr>
              <a:buNone/>
            </a:pP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o="urn:schemas-microsoft-com:office:office" xmlns:m="http://schemas.openxmlformats.org/officeDocument/2006/math" xmlns:v="urn:schemas-microsoft-com:vml" xmlns:wp="http://schemas.openxmlformats.org/drawingml/2006/wordprocessingDrawing" xmlns:w10="urn:schemas-microsoft-com:office:word" xmlns:w="http://schemas.openxmlformats.org/wordprocessingml/2006/main" xmlns:wne="http://schemas.microsoft.com/office/word/2006/wordml" xmlns="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47713"/>
            <a:ext cx="2648310" cy="251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ve="http://schemas.openxmlformats.org/markup-compatibility/2006" xmlns:o="urn:schemas-microsoft-com:office:office" xmlns:m="http://schemas.openxmlformats.org/officeDocument/2006/math" xmlns:v="urn:schemas-microsoft-com:vml" xmlns:wp="http://schemas.openxmlformats.org/drawingml/2006/wordprocessingDrawing" xmlns:w10="urn:schemas-microsoft-com:office:word" xmlns:w="http://schemas.openxmlformats.org/wordprocessingml/2006/main" xmlns:wne="http://schemas.microsoft.com/office/word/2006/wordml" xmlns="" xmlns:a14="http://schemas.microsoft.com/office/drawing/2010/main" xmlns:pic="http://schemas.openxmlformats.org/drawingml/2006/picture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ve="http://schemas.openxmlformats.org/markup-compatibility/2006" xmlns:o="urn:schemas-microsoft-com:office:office" xmlns:m="http://schemas.openxmlformats.org/officeDocument/2006/math" xmlns:v="urn:schemas-microsoft-com:vml" xmlns:wp="http://schemas.openxmlformats.org/drawingml/2006/wordprocessingDrawing" xmlns:w10="urn:schemas-microsoft-com:office:word" xmlns:w="http://schemas.openxmlformats.org/wordprocessingml/2006/main" xmlns:wne="http://schemas.microsoft.com/office/word/2006/wordml" xmlns="" xmlns:a14="http://schemas.microsoft.com/office/drawing/2010/main" xmlns:pic="http://schemas.openxmlformats.org/drawingml/2006/picture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lated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868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Nematoda</a:t>
            </a:r>
            <a:r>
              <a:rPr lang="en-US" b="1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Have complete reproductive organs </a:t>
            </a:r>
          </a:p>
          <a:p>
            <a:pPr lvl="0"/>
            <a:r>
              <a:rPr lang="en-US" dirty="0" smtClean="0"/>
              <a:t>Males have testes, vas deferens, seminal vesicle and an ejaculatory duct Females have ovaries, oviduct, seminal receptacle, uterus and vagina Both free-living and parasitic</a:t>
            </a:r>
          </a:p>
          <a:p>
            <a:pPr lvl="0"/>
            <a:r>
              <a:rPr lang="en-US" dirty="0" smtClean="0"/>
              <a:t>Vary greatly in size- from a few millimeters to over a meter.</a:t>
            </a:r>
          </a:p>
          <a:p>
            <a:pPr lvl="0"/>
            <a:r>
              <a:rPr lang="en-US" dirty="0" smtClean="0"/>
              <a:t>Male worms - frequently have a curved or coiled posterior end with  </a:t>
            </a:r>
            <a:r>
              <a:rPr lang="en-US" dirty="0" err="1" smtClean="0"/>
              <a:t>copulatory</a:t>
            </a:r>
            <a:r>
              <a:rPr lang="en-US" dirty="0" smtClean="0"/>
              <a:t> </a:t>
            </a:r>
            <a:r>
              <a:rPr lang="en-US" dirty="0" err="1" smtClean="0"/>
              <a:t>spicules</a:t>
            </a:r>
            <a:r>
              <a:rPr lang="en-US" dirty="0" smtClean="0"/>
              <a:t>; Some species exhibit a </a:t>
            </a:r>
            <a:r>
              <a:rPr lang="en-US" dirty="0" err="1" smtClean="0"/>
              <a:t>copulatory</a:t>
            </a:r>
            <a:r>
              <a:rPr lang="en-US" dirty="0" smtClean="0"/>
              <a:t> bursa  </a:t>
            </a:r>
          </a:p>
          <a:p>
            <a:endParaRPr lang="en-US" dirty="0"/>
          </a:p>
        </p:txBody>
      </p:sp>
      <p:pic>
        <p:nvPicPr>
          <p:cNvPr id="4" name="Picture 3" descr="Image result for Roundworm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9518" y="0"/>
            <a:ext cx="3224482" cy="251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b="1" i="1" dirty="0" err="1" smtClean="0"/>
              <a:t>Enterobius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vermicularis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 smtClean="0"/>
              <a:t>Common name</a:t>
            </a:r>
            <a:r>
              <a:rPr lang="en-GB" dirty="0" smtClean="0"/>
              <a:t>: Pinworm or seat worm </a:t>
            </a:r>
            <a:endParaRPr lang="en-US" dirty="0" smtClean="0"/>
          </a:p>
          <a:p>
            <a:r>
              <a:rPr lang="en-US" b="1" dirty="0" smtClean="0"/>
              <a:t>Location</a:t>
            </a:r>
            <a:r>
              <a:rPr lang="en-US" dirty="0" smtClean="0"/>
              <a:t>: </a:t>
            </a:r>
            <a:r>
              <a:rPr lang="en-US" dirty="0" err="1" smtClean="0"/>
              <a:t>Cecum</a:t>
            </a:r>
            <a:r>
              <a:rPr lang="en-US" dirty="0" smtClean="0"/>
              <a:t> in human</a:t>
            </a:r>
          </a:p>
          <a:p>
            <a:r>
              <a:rPr lang="en-GB" b="1" dirty="0" smtClean="0"/>
              <a:t>Morphology</a:t>
            </a:r>
            <a:r>
              <a:rPr lang="en-GB" b="1" i="1" dirty="0" smtClean="0"/>
              <a:t>:</a:t>
            </a:r>
            <a:r>
              <a:rPr lang="en-GB" b="1" dirty="0" smtClean="0"/>
              <a:t> </a:t>
            </a:r>
            <a:r>
              <a:rPr lang="en-GB" dirty="0" smtClean="0"/>
              <a:t>Adult female worms are up to 10 mm in length, and male worms are up to 5 mm. Eggs are transparent and colourless, asymmetrical, with thin and smooth membrane, 40-60 micron</a:t>
            </a:r>
            <a:endParaRPr lang="en-US" dirty="0" smtClean="0"/>
          </a:p>
          <a:p>
            <a:r>
              <a:rPr lang="en-GB" b="1" dirty="0" smtClean="0"/>
              <a:t>Disease</a:t>
            </a:r>
            <a:r>
              <a:rPr lang="en-GB" dirty="0" smtClean="0"/>
              <a:t>: </a:t>
            </a:r>
            <a:r>
              <a:rPr lang="en-US" dirty="0" err="1" smtClean="0"/>
              <a:t>Enterobiasis</a:t>
            </a:r>
            <a:r>
              <a:rPr lang="en-US" dirty="0" smtClean="0"/>
              <a:t> </a:t>
            </a:r>
          </a:p>
          <a:p>
            <a:r>
              <a:rPr lang="en-GB" b="1" dirty="0" smtClean="0"/>
              <a:t>Host</a:t>
            </a:r>
            <a:r>
              <a:rPr lang="en-GB" b="1" i="1" dirty="0" smtClean="0"/>
              <a:t>: </a:t>
            </a:r>
            <a:r>
              <a:rPr lang="en-GB" dirty="0" smtClean="0"/>
              <a:t>man. </a:t>
            </a:r>
            <a:endParaRPr lang="en-US" dirty="0" smtClean="0"/>
          </a:p>
          <a:p>
            <a:r>
              <a:rPr lang="en-US" b="1" dirty="0" smtClean="0"/>
              <a:t>Infective stage</a:t>
            </a:r>
            <a:r>
              <a:rPr lang="en-US" dirty="0" smtClean="0"/>
              <a:t>: Egg </a:t>
            </a:r>
          </a:p>
          <a:p>
            <a:pPr>
              <a:buNone/>
            </a:pPr>
            <a:r>
              <a:rPr lang="en-US" b="1" dirty="0" smtClean="0"/>
              <a:t>Diagnosis</a:t>
            </a:r>
            <a:r>
              <a:rPr lang="en-US" dirty="0" smtClean="0"/>
              <a:t>: Eggs with D shape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Related im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2642" y="3295802"/>
            <a:ext cx="4751358" cy="3562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lated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b="1" i="1" dirty="0" err="1" smtClean="0"/>
              <a:t>Ascaris</a:t>
            </a:r>
            <a:r>
              <a:rPr lang="en-US" b="1" i="1" dirty="0" smtClean="0"/>
              <a:t> </a:t>
            </a:r>
            <a:r>
              <a:rPr lang="en-US" b="1" i="1" dirty="0" err="1" smtClean="0"/>
              <a:t>lumbricoides</a:t>
            </a:r>
            <a:r>
              <a:rPr lang="en-US" b="1" i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229600" cy="4525963"/>
          </a:xfrm>
        </p:spPr>
        <p:txBody>
          <a:bodyPr/>
          <a:lstStyle/>
          <a:p>
            <a:r>
              <a:rPr lang="en-GB" b="1" dirty="0" smtClean="0"/>
              <a:t>Disease</a:t>
            </a:r>
            <a:r>
              <a:rPr lang="en-GB" b="1" i="1" dirty="0" smtClean="0"/>
              <a:t>: </a:t>
            </a:r>
            <a:r>
              <a:rPr lang="en-GB" dirty="0" err="1" smtClean="0"/>
              <a:t>ascariasis</a:t>
            </a:r>
            <a:r>
              <a:rPr lang="en-GB" dirty="0" smtClean="0"/>
              <a:t> </a:t>
            </a:r>
            <a:endParaRPr lang="en-US" dirty="0" smtClean="0"/>
          </a:p>
          <a:p>
            <a:r>
              <a:rPr lang="en-GB" b="1" dirty="0" smtClean="0"/>
              <a:t>Common name: </a:t>
            </a:r>
            <a:r>
              <a:rPr lang="en-GB" dirty="0" smtClean="0"/>
              <a:t>Abdominal snake </a:t>
            </a:r>
            <a:endParaRPr lang="en-US" dirty="0" smtClean="0"/>
          </a:p>
          <a:p>
            <a:r>
              <a:rPr lang="en-US" b="1" dirty="0" smtClean="0"/>
              <a:t>Infective stage</a:t>
            </a:r>
            <a:r>
              <a:rPr lang="en-US" dirty="0" smtClean="0"/>
              <a:t>: egg</a:t>
            </a:r>
          </a:p>
          <a:p>
            <a:r>
              <a:rPr lang="en-US" b="1" dirty="0" smtClean="0"/>
              <a:t>Diagnosis: </a:t>
            </a:r>
            <a:r>
              <a:rPr lang="en-US" dirty="0" smtClean="0"/>
              <a:t>Fertilized and unfertilized egg </a:t>
            </a:r>
          </a:p>
          <a:p>
            <a:endParaRPr lang="en-US" dirty="0"/>
          </a:p>
        </p:txBody>
      </p:sp>
      <p:pic>
        <p:nvPicPr>
          <p:cNvPr id="5" name="Picture 4" descr="Related im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819400"/>
            <a:ext cx="4896569" cy="3784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b="1" i="1" dirty="0" err="1" smtClean="0"/>
              <a:t>Ascaris</a:t>
            </a:r>
            <a:r>
              <a:rPr lang="en-US" b="1" i="1" dirty="0" smtClean="0"/>
              <a:t> </a:t>
            </a:r>
            <a:r>
              <a:rPr lang="en-US" b="1" i="1" dirty="0" err="1" smtClean="0"/>
              <a:t>lumbricoides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8229600" cy="4525963"/>
          </a:xfrm>
        </p:spPr>
        <p:txBody>
          <a:bodyPr/>
          <a:lstStyle/>
          <a:p>
            <a:r>
              <a:rPr lang="en-GB" b="1" dirty="0" smtClean="0"/>
              <a:t>Morphology</a:t>
            </a:r>
            <a:r>
              <a:rPr lang="en-GB" b="1" i="1" dirty="0" smtClean="0"/>
              <a:t>:</a:t>
            </a:r>
            <a:r>
              <a:rPr lang="en-GB" b="1" dirty="0" smtClean="0"/>
              <a:t> </a:t>
            </a:r>
            <a:r>
              <a:rPr lang="en-GB" dirty="0" smtClean="0"/>
              <a:t>Adult worms are creamy or pink, spindle-shaped, covered by striated cuticle. Adult male about 20 cm in length, posterior end curved ventrally, adult female about 25-40 cm in length, posterior end straight. Eggs are brown, oval, covered by membranes. An external membrane is tuberous. </a:t>
            </a:r>
            <a:endParaRPr lang="en-US" dirty="0" smtClean="0"/>
          </a:p>
          <a:p>
            <a:r>
              <a:rPr lang="en-GB" b="1" dirty="0" smtClean="0"/>
              <a:t>Host</a:t>
            </a:r>
            <a:r>
              <a:rPr lang="en-GB" b="1" i="1" dirty="0" smtClean="0"/>
              <a:t>:</a:t>
            </a:r>
            <a:r>
              <a:rPr lang="en-GB" b="1" dirty="0" smtClean="0"/>
              <a:t> </a:t>
            </a:r>
            <a:r>
              <a:rPr lang="en-GB" dirty="0" smtClean="0"/>
              <a:t>man</a:t>
            </a:r>
            <a:r>
              <a:rPr lang="en-GB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Image result for ascaris lumbricoide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1" y="0"/>
            <a:ext cx="4038599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Mode of transmission</a:t>
            </a:r>
            <a:r>
              <a:rPr lang="en-GB" b="1" i="1" dirty="0" smtClean="0"/>
              <a:t>:</a:t>
            </a:r>
            <a:r>
              <a:rPr lang="en-GB" b="1" dirty="0" smtClean="0"/>
              <a:t> </a:t>
            </a:r>
            <a:r>
              <a:rPr lang="en-GB" dirty="0" smtClean="0"/>
              <a:t>faecal-oral (alimentary).</a:t>
            </a:r>
            <a:r>
              <a:rPr lang="en-GB" b="1" dirty="0" smtClean="0"/>
              <a:t> </a:t>
            </a:r>
            <a:endParaRPr lang="en-US" dirty="0" smtClean="0"/>
          </a:p>
          <a:p>
            <a:r>
              <a:rPr lang="en-GB" b="1" dirty="0" smtClean="0"/>
              <a:t>Localisation</a:t>
            </a:r>
            <a:r>
              <a:rPr lang="en-GB" b="1" i="1" dirty="0" smtClean="0"/>
              <a:t>: </a:t>
            </a:r>
            <a:r>
              <a:rPr lang="en-GB" dirty="0" smtClean="0"/>
              <a:t>small intestine (adult), liver, lungs, heart (larvae).</a:t>
            </a:r>
            <a:r>
              <a:rPr lang="en-GB" b="1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 result for ascaris lumbricoide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0"/>
            <a:ext cx="47244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657600"/>
          <a:ext cx="8534400" cy="2685106"/>
        </p:xfrm>
        <a:graphic>
          <a:graphicData uri="http://schemas.openxmlformats.org/drawingml/2006/table">
            <a:tbl>
              <a:tblPr/>
              <a:tblGrid>
                <a:gridCol w="4267200"/>
                <a:gridCol w="4267200"/>
              </a:tblGrid>
              <a:tr h="2258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Fertilized eggs</a:t>
                      </a:r>
                      <a:endParaRPr lang="en-US" sz="1600" b="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Unfertilized egg</a:t>
                      </a:r>
                      <a:endParaRPr lang="en-US" sz="1600" b="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23568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broad oval in shape The shell is thicker and consists of, </a:t>
                      </a:r>
                      <a:r>
                        <a:rPr lang="en-US" sz="2000" b="0" dirty="0" err="1">
                          <a:latin typeface="Times New Roman"/>
                          <a:ea typeface="Calibri"/>
                          <a:cs typeface="Arial"/>
                        </a:rPr>
                        <a:t>proteinaceous</a:t>
                      </a: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 layer, </a:t>
                      </a:r>
                      <a:r>
                        <a:rPr lang="en-US" sz="2000" b="0" dirty="0" err="1">
                          <a:latin typeface="Times New Roman"/>
                          <a:ea typeface="Calibri"/>
                          <a:cs typeface="Arial"/>
                        </a:rPr>
                        <a:t>vitelline</a:t>
                      </a: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 layer, </a:t>
                      </a:r>
                      <a:r>
                        <a:rPr lang="en-US" sz="2000" b="0" dirty="0" err="1">
                          <a:latin typeface="Times New Roman"/>
                          <a:ea typeface="Calibri"/>
                          <a:cs typeface="Arial"/>
                        </a:rPr>
                        <a:t>chitinous</a:t>
                      </a: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 layer, lipid layer. The content is a fertilized ovum</a:t>
                      </a:r>
                      <a:endParaRPr lang="en-US" sz="1600" b="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Longer and slender than a fertilized egg. The </a:t>
                      </a:r>
                      <a:r>
                        <a:rPr lang="en-US" sz="2000" b="0" dirty="0" err="1">
                          <a:latin typeface="Times New Roman"/>
                          <a:ea typeface="Calibri"/>
                          <a:cs typeface="Arial"/>
                        </a:rPr>
                        <a:t>chitinous</a:t>
                      </a: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 layer and </a:t>
                      </a:r>
                      <a:r>
                        <a:rPr lang="en-US" sz="2000" b="0" dirty="0" err="1">
                          <a:latin typeface="Times New Roman"/>
                          <a:ea typeface="Calibri"/>
                          <a:cs typeface="Arial"/>
                        </a:rPr>
                        <a:t>proteinaceous</a:t>
                      </a:r>
                      <a:r>
                        <a:rPr lang="en-US" sz="2000" b="0" dirty="0">
                          <a:latin typeface="Times New Roman"/>
                          <a:ea typeface="Calibri"/>
                          <a:cs typeface="Arial"/>
                        </a:rPr>
                        <a:t> coat are thinner than those of the fertilized eggs. The content is granules various in size.</a:t>
                      </a:r>
                      <a:endParaRPr lang="en-US" sz="1600" b="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Prophylaxis</a:t>
            </a:r>
            <a:r>
              <a:rPr lang="en-GB" b="1" i="1" dirty="0" smtClean="0"/>
              <a:t>: </a:t>
            </a:r>
            <a:endParaRPr lang="en-GB" b="1" i="1" dirty="0" smtClean="0"/>
          </a:p>
          <a:p>
            <a:r>
              <a:rPr lang="en-GB" dirty="0" smtClean="0"/>
              <a:t>washing </a:t>
            </a:r>
            <a:r>
              <a:rPr lang="en-GB" dirty="0" smtClean="0"/>
              <a:t>hands before meals; proper washing of vegetables eaten raw; treatment of patients; health education.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390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Nematoda The Roundworms الديدان الخيطية </vt:lpstr>
      <vt:lpstr>Nematoda  </vt:lpstr>
      <vt:lpstr>Enterobius vermicularis</vt:lpstr>
      <vt:lpstr>Slide 4</vt:lpstr>
      <vt:lpstr>Ascaris lumbricoides  </vt:lpstr>
      <vt:lpstr>Ascaris lumbricoides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Nematoda The Roundworms الديدان الخيطية </dc:title>
  <dc:creator>Mohammed</dc:creator>
  <cp:lastModifiedBy>Mohammed</cp:lastModifiedBy>
  <cp:revision>2</cp:revision>
  <dcterms:created xsi:type="dcterms:W3CDTF">2006-08-16T00:00:00Z</dcterms:created>
  <dcterms:modified xsi:type="dcterms:W3CDTF">2018-12-25T14:08:32Z</dcterms:modified>
</cp:coreProperties>
</file>